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6" r:id="rId5"/>
    <p:sldId id="287" r:id="rId6"/>
    <p:sldId id="288" r:id="rId7"/>
    <p:sldId id="268" r:id="rId8"/>
    <p:sldId id="271" r:id="rId9"/>
    <p:sldId id="272" r:id="rId10"/>
    <p:sldId id="274" r:id="rId11"/>
    <p:sldId id="273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9" r:id="rId21"/>
    <p:sldId id="283" r:id="rId22"/>
    <p:sldId id="290" r:id="rId23"/>
    <p:sldId id="292" r:id="rId24"/>
    <p:sldId id="291" r:id="rId25"/>
    <p:sldId id="284" r:id="rId26"/>
    <p:sldId id="285" r:id="rId27"/>
    <p:sldId id="286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kingcircuits.com/blog/types-of-microcontroller-boards-and-their-applicatio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2022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Introduction to Arduino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/>
              <a:t>Lesson </a:t>
            </a:r>
            <a:r>
              <a:rPr lang="en-US" dirty="0" smtClean="0"/>
              <a:t>3 </a:t>
            </a:r>
            <a:r>
              <a:rPr lang="en-US" dirty="0" smtClean="0"/>
              <a:t>– Intro Part </a:t>
            </a:r>
            <a:r>
              <a:rPr lang="en-US" dirty="0" smtClean="0"/>
              <a:t>3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/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Corporate Sponsors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DXC Technology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PFC Networks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Early Computers – ENIAC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667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ENIAC - Electronic Numerical Integrator and </a:t>
            </a:r>
            <a:r>
              <a:rPr lang="en-US" sz="2400" dirty="0" smtClean="0"/>
              <a:t>Computer</a:t>
            </a:r>
            <a:r>
              <a:rPr lang="en-US" sz="2400" dirty="0"/>
              <a:t> </a:t>
            </a:r>
            <a:r>
              <a:rPr lang="en-US" sz="2400" dirty="0" smtClean="0"/>
              <a:t>– was </a:t>
            </a:r>
            <a:r>
              <a:rPr lang="en-US" sz="2400" dirty="0"/>
              <a:t>the first programmable, electronic, general-purpose digital computer made in 1945</a:t>
            </a:r>
            <a:endParaRPr lang="en-US" sz="2400" dirty="0" smtClean="0"/>
          </a:p>
          <a:p>
            <a:r>
              <a:rPr lang="en-US" sz="2400" dirty="0"/>
              <a:t>By the end of its operation in 1956, ENIAC contained 18,000 vacuum tubes, 7,200 crystal diodes, 1,500 relays, 70,000 resistors, 10,000 capacitors, and approximately 5,000,000 hand-soldered joints. It weighed more than 30 short tons (27 t), was roughly 8 </a:t>
            </a:r>
            <a:r>
              <a:rPr lang="en-US" sz="2400" dirty="0" err="1"/>
              <a:t>ft</a:t>
            </a:r>
            <a:r>
              <a:rPr lang="en-US" sz="2400" dirty="0"/>
              <a:t> × 3 </a:t>
            </a:r>
            <a:r>
              <a:rPr lang="en-US" sz="2400" dirty="0" err="1"/>
              <a:t>ft</a:t>
            </a:r>
            <a:r>
              <a:rPr lang="en-US" sz="2400" dirty="0"/>
              <a:t> × 100 </a:t>
            </a:r>
            <a:r>
              <a:rPr lang="en-US" sz="2400" dirty="0" err="1"/>
              <a:t>ft</a:t>
            </a:r>
            <a:r>
              <a:rPr lang="en-US" sz="2400" dirty="0"/>
              <a:t> (2 m × 1 m × 30 m) in size, occupied 1,800 </a:t>
            </a:r>
            <a:r>
              <a:rPr lang="en-US" sz="2400" dirty="0" err="1"/>
              <a:t>sq</a:t>
            </a:r>
            <a:r>
              <a:rPr lang="en-US" sz="2400" dirty="0"/>
              <a:t> </a:t>
            </a:r>
            <a:r>
              <a:rPr lang="en-US" sz="2400" dirty="0" err="1"/>
              <a:t>ft</a:t>
            </a:r>
            <a:r>
              <a:rPr lang="en-US" sz="2400" dirty="0"/>
              <a:t> (170 m2) and consumed 150 kW of </a:t>
            </a:r>
            <a:r>
              <a:rPr lang="en-US" sz="2400" dirty="0" smtClean="0"/>
              <a:t>electricity.</a:t>
            </a:r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72932" y="6293427"/>
            <a:ext cx="1905000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Part of ENIAC</a:t>
            </a:r>
            <a:endParaRPr lang="en-US" sz="1200" dirty="0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962400"/>
            <a:ext cx="2897065" cy="225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ENIAC, the &amp;#39;first modern computer,&amp;#39; is hailed on 75th anniversary at Penn,  Unisys, and beyo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962400"/>
            <a:ext cx="3390900" cy="22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765175" y="6262687"/>
            <a:ext cx="33909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ENIAC operator’s control board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02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Early Computers – UNIVAC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UNIVAC I (</a:t>
            </a:r>
            <a:r>
              <a:rPr lang="en-US" sz="2400" dirty="0" err="1" smtClean="0"/>
              <a:t>UNIVersal</a:t>
            </a:r>
            <a:r>
              <a:rPr lang="en-US" sz="2400" dirty="0" smtClean="0"/>
              <a:t> </a:t>
            </a:r>
            <a:r>
              <a:rPr lang="en-US" sz="2400" dirty="0"/>
              <a:t>Automatic Computer I) was the first general-purpose electronic digital computer design for business application produced in the United </a:t>
            </a:r>
            <a:r>
              <a:rPr lang="en-US" sz="2400" dirty="0" smtClean="0"/>
              <a:t>States</a:t>
            </a:r>
          </a:p>
          <a:p>
            <a:r>
              <a:rPr lang="en-US" sz="2400" dirty="0"/>
              <a:t>UNIVAC I used about 5,000 vacuum </a:t>
            </a:r>
            <a:r>
              <a:rPr lang="en-US" sz="2400" dirty="0" err="1" smtClean="0"/>
              <a:t>tubes,weighed</a:t>
            </a:r>
            <a:r>
              <a:rPr lang="en-US" sz="2400" dirty="0" smtClean="0"/>
              <a:t> </a:t>
            </a:r>
            <a:r>
              <a:rPr lang="en-US" sz="2400" dirty="0"/>
              <a:t>16,686 </a:t>
            </a:r>
            <a:r>
              <a:rPr lang="en-US" sz="2400" dirty="0" smtClean="0"/>
              <a:t>pounds, consumed </a:t>
            </a:r>
            <a:r>
              <a:rPr lang="en-US" sz="2400" dirty="0"/>
              <a:t>125 kW, and could perform about 1,905 operations per second running on a 2.25 MHz </a:t>
            </a:r>
            <a:r>
              <a:rPr lang="en-US" sz="2400" dirty="0" smtClean="0"/>
              <a:t>clock</a:t>
            </a:r>
          </a:p>
          <a:p>
            <a:r>
              <a:rPr lang="en-US" sz="2400" dirty="0"/>
              <a:t>Besides the operator's console, the only I/O devices connected to the UNIVAC I were up to 10 UNISERVO tape drives, a Remington Standard electric typewriter and a Tektronix oscilloscope. The UNISERVO was the first commercial computer tape drive commercially </a:t>
            </a:r>
            <a:r>
              <a:rPr lang="en-US" sz="2400" dirty="0" smtClean="0"/>
              <a:t>sold</a:t>
            </a:r>
          </a:p>
          <a:p>
            <a:r>
              <a:rPr lang="en-US" sz="2400" dirty="0" smtClean="0"/>
              <a:t>Evolutionary rather than revolutionary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24338"/>
            <a:ext cx="3793331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748506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UNIVAC – Classic </a:t>
            </a:r>
            <a:r>
              <a:rPr lang="en-US" sz="1200" dirty="0" err="1" smtClean="0"/>
              <a:t>dieselpunk</a:t>
            </a:r>
            <a:r>
              <a:rPr lang="en-US" sz="1200" dirty="0" smtClean="0"/>
              <a:t> computing</a:t>
            </a:r>
            <a:endParaRPr lang="en-US" sz="12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32" y="4224338"/>
            <a:ext cx="2734867" cy="20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UNIVAC Operator’s Console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02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Von Neumann Architecture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Earliest computers had fixed (hardwired) programs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ontrol storage (program) was originally separate from data storage (information to be operated upon)</a:t>
            </a:r>
          </a:p>
          <a:p>
            <a:r>
              <a:rPr lang="en-US" sz="2400" dirty="0" smtClean="0"/>
              <a:t>John Von Neumann invented the idea of using a single storage medium for both instructions and data</a:t>
            </a:r>
          </a:p>
          <a:p>
            <a:r>
              <a:rPr lang="en-US" sz="2400" dirty="0" smtClean="0"/>
              <a:t>This was a revolutionary design, reducing costs and increasing flexibility, and is used by all computers since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Von Neumann Architecture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606349" y="4491263"/>
            <a:ext cx="573893" cy="263980"/>
            <a:chOff x="6606349" y="4491263"/>
            <a:chExt cx="573893" cy="263980"/>
          </a:xfrm>
        </p:grpSpPr>
        <p:sp>
          <p:nvSpPr>
            <p:cNvPr id="30" name="Right Arrow 29"/>
            <p:cNvSpPr/>
            <p:nvPr/>
          </p:nvSpPr>
          <p:spPr>
            <a:xfrm flipH="1">
              <a:off x="6606349" y="4491263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5176" y="4495800"/>
            <a:ext cx="2359024" cy="1565728"/>
            <a:chOff x="765176" y="4495800"/>
            <a:chExt cx="2359024" cy="1565728"/>
          </a:xfrm>
        </p:grpSpPr>
        <p:sp>
          <p:nvSpPr>
            <p:cNvPr id="22" name="Right Arrow 21"/>
            <p:cNvSpPr/>
            <p:nvPr/>
          </p:nvSpPr>
          <p:spPr>
            <a:xfrm rot="16200000" flipH="1">
              <a:off x="2331358" y="4934857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702706" y="5791200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07771" y="4495800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Data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212443"/>
              <a:ext cx="1649185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Processor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H="1">
              <a:off x="1211717" y="4934856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5176" y="4495800"/>
              <a:ext cx="1270454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Instructions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295400" y="6100763"/>
            <a:ext cx="1143000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FFFF00"/>
                </a:solidFill>
              </a:rPr>
              <a:t>Results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65175" y="6362701"/>
            <a:ext cx="22828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Historic Architecture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5334000" y="4372881"/>
            <a:ext cx="1270454" cy="18612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Main Memory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62800" y="4372881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Central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Processor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62800" y="5754915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Input/Output</a:t>
            </a:r>
            <a:endParaRPr lang="en-US" sz="1200" b="1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(I/O)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 rot="5400000">
            <a:off x="7351976" y="5146003"/>
            <a:ext cx="892100" cy="326479"/>
            <a:chOff x="6596824" y="4495800"/>
            <a:chExt cx="583418" cy="264431"/>
          </a:xfrm>
        </p:grpSpPr>
        <p:sp>
          <p:nvSpPr>
            <p:cNvPr id="32" name="Right Arrow 31"/>
            <p:cNvSpPr/>
            <p:nvPr/>
          </p:nvSpPr>
          <p:spPr>
            <a:xfrm flipH="1">
              <a:off x="6596824" y="4500788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Mainframe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From 1952 into the late 1960s, IBM manufactured and marketed several large computer models, known as the IBM 700/7000 series</a:t>
            </a:r>
            <a:endParaRPr lang="en-US" sz="2400" dirty="0" smtClean="0"/>
          </a:p>
          <a:p>
            <a:r>
              <a:rPr lang="en-US" sz="2400" dirty="0"/>
              <a:t>The IBM System/360 (S/360) is a family of mainframe computer systems that was announced by IBM on April 7, 1964, and delivered between 1965 and 1978.[1] It was the first family of computers designed to cover the complete range of applications, from small to large, both commercial and scientific. The design made a clear distinction between architecture and implementation, allowing IBM to release a suite of compatible designs at different prices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mainframe era saw the transition from tubes to transistors, yielding massive economies of scale and increases in computing power</a:t>
            </a:r>
          </a:p>
          <a:p>
            <a:r>
              <a:rPr lang="en-US" sz="2400" dirty="0" smtClean="0"/>
              <a:t>Also transition of storage from cumbersome mercury based to magnetic core memory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48507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IBM 700 Series</a:t>
            </a:r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4" y="4495800"/>
            <a:ext cx="20955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4343400"/>
            <a:ext cx="20955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57700"/>
            <a:ext cx="2334714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181351" y="6010276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IBM System/360 CPU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51660" y="6367464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S/360 CPU and Peripherals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06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Minicomputer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Started by Digital Equipment corporation in 1963</a:t>
            </a:r>
          </a:p>
          <a:p>
            <a:r>
              <a:rPr lang="en-US" sz="2400" dirty="0"/>
              <a:t>The PDP-5 was Digital Equipment Corporation's first 12-bit </a:t>
            </a:r>
            <a:r>
              <a:rPr lang="en-US" sz="2400" dirty="0" smtClean="0"/>
              <a:t>computer</a:t>
            </a:r>
          </a:p>
          <a:p>
            <a:r>
              <a:rPr lang="en-US" sz="2400" dirty="0" smtClean="0"/>
              <a:t>Followed by the PDP-8 and the hugely popular PDP-11</a:t>
            </a:r>
          </a:p>
          <a:p>
            <a:r>
              <a:rPr lang="en-US" sz="2400" dirty="0" smtClean="0"/>
              <a:t>Culminating in the “mini-Mainframe” VAX-11/780</a:t>
            </a:r>
          </a:p>
          <a:p>
            <a:r>
              <a:rPr lang="en-US" sz="2400" dirty="0" smtClean="0"/>
              <a:t>Transition from transistors to integrated circuits</a:t>
            </a:r>
          </a:p>
          <a:p>
            <a:r>
              <a:rPr lang="en-US" sz="2400" dirty="0" smtClean="0"/>
              <a:t>Established open hardware architecture (slots)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An Early PDP-8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73125" y="6010277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PDP-11/70 Front Panel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7" y="4143375"/>
            <a:ext cx="1638979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85" y="4143375"/>
            <a:ext cx="3343275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13214"/>
            <a:ext cx="284733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6160370" y="62293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VAX-11/780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85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Microcomputer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Integrated circuits allowed the creation of the first microprocessor, the Intel 4004, in 1971</a:t>
            </a:r>
          </a:p>
          <a:p>
            <a:r>
              <a:rPr lang="en-US" sz="2400" dirty="0" smtClean="0"/>
              <a:t>Microprocessors were first used for embedded controls, but still required separate memory, I/O,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400" dirty="0" smtClean="0"/>
              <a:t>First microcomputer was the MITS Altair 8800, a DIY kit in 1974, using the Intel 8080</a:t>
            </a:r>
          </a:p>
          <a:p>
            <a:r>
              <a:rPr lang="en-US" sz="2400" dirty="0" smtClean="0"/>
              <a:t>Followed by the IMSAI-8080 and many others</a:t>
            </a:r>
          </a:p>
          <a:p>
            <a:r>
              <a:rPr lang="en-US" sz="2400" dirty="0" smtClean="0"/>
              <a:t>Followed by the Motorola 6502 based Apple I, then Apple II</a:t>
            </a:r>
          </a:p>
          <a:p>
            <a:r>
              <a:rPr lang="en-US" sz="2400" dirty="0" smtClean="0"/>
              <a:t>And then the IBM-PC in 1982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Altair 8800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3603" y="60769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famous Apple ][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160370" y="62293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IBM-PC</a:t>
            </a:r>
            <a:endParaRPr 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113214"/>
            <a:ext cx="20955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32264"/>
            <a:ext cx="2819400" cy="189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98" y="4113214"/>
            <a:ext cx="2139793" cy="20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8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Market Mitosis – Part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3200401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Microcomputers</a:t>
            </a:r>
          </a:p>
          <a:p>
            <a:r>
              <a:rPr lang="en-US" sz="2400" dirty="0" smtClean="0"/>
              <a:t>Use microprocessors</a:t>
            </a:r>
          </a:p>
          <a:p>
            <a:r>
              <a:rPr lang="en-US" sz="2400" dirty="0" smtClean="0"/>
              <a:t>Designed for use by people</a:t>
            </a:r>
          </a:p>
          <a:p>
            <a:r>
              <a:rPr lang="en-US" sz="2400" dirty="0" smtClean="0"/>
              <a:t>General purpose</a:t>
            </a:r>
          </a:p>
          <a:p>
            <a:r>
              <a:rPr lang="en-US" sz="2400" dirty="0" smtClean="0"/>
              <a:t>Use packaged programs (applications)</a:t>
            </a:r>
          </a:p>
          <a:p>
            <a:r>
              <a:rPr lang="en-US" sz="2400" dirty="0" smtClean="0"/>
              <a:t>Will have human-friendly (somewhat) display and keyboard</a:t>
            </a:r>
          </a:p>
          <a:p>
            <a:r>
              <a:rPr lang="en-US" sz="2400" dirty="0" smtClean="0"/>
              <a:t>Are designed and priced for business and consumer use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53000" y="914400"/>
            <a:ext cx="3200401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Embedded Controllers</a:t>
            </a:r>
          </a:p>
          <a:p>
            <a:r>
              <a:rPr lang="en-US" sz="2400" dirty="0" smtClean="0"/>
              <a:t>Use microprocessors</a:t>
            </a:r>
          </a:p>
          <a:p>
            <a:r>
              <a:rPr lang="en-US" sz="2400" dirty="0" smtClean="0"/>
              <a:t>Are part of industrial machinery</a:t>
            </a:r>
          </a:p>
          <a:p>
            <a:r>
              <a:rPr lang="en-US" sz="2400" dirty="0" smtClean="0"/>
              <a:t>Specific purpose</a:t>
            </a:r>
          </a:p>
          <a:p>
            <a:r>
              <a:rPr lang="en-US" sz="2400" dirty="0" smtClean="0"/>
              <a:t>Run only a single program for a single task</a:t>
            </a:r>
          </a:p>
          <a:p>
            <a:r>
              <a:rPr lang="en-US" sz="2400" dirty="0" smtClean="0"/>
              <a:t>Minimal or no human interface</a:t>
            </a:r>
          </a:p>
          <a:p>
            <a:r>
              <a:rPr lang="en-US" sz="2400" dirty="0" smtClean="0"/>
              <a:t>Are designed and priced for industrial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Market Mitosis – Part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153401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all the elements of a microcomputer are put on a single silicon chip, you have a System-on-a-Chip (</a:t>
            </a:r>
            <a:r>
              <a:rPr lang="en-US" sz="2400" dirty="0" err="1" smtClean="0"/>
              <a:t>SoC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SoC’s</a:t>
            </a:r>
            <a:r>
              <a:rPr lang="en-US" sz="2400" dirty="0" smtClean="0"/>
              <a:t> were the logical development for embedded microprocessor systems</a:t>
            </a:r>
          </a:p>
          <a:p>
            <a:r>
              <a:rPr lang="en-US" sz="2400" dirty="0" smtClean="0"/>
              <a:t>But why not use an </a:t>
            </a:r>
            <a:r>
              <a:rPr lang="en-US" sz="2400" dirty="0" err="1" smtClean="0"/>
              <a:t>SoC</a:t>
            </a:r>
            <a:r>
              <a:rPr lang="en-US" sz="2400" dirty="0" smtClean="0"/>
              <a:t> to build something a human could interact with?</a:t>
            </a:r>
          </a:p>
          <a:p>
            <a:r>
              <a:rPr lang="en-US" sz="2400" dirty="0" smtClean="0"/>
              <a:t>If the </a:t>
            </a:r>
            <a:r>
              <a:rPr lang="en-US" sz="2400" dirty="0" err="1" smtClean="0"/>
              <a:t>SoC</a:t>
            </a:r>
            <a:r>
              <a:rPr lang="en-US" sz="2400" dirty="0" smtClean="0"/>
              <a:t> is configured for controlling electrical signals, we have a microcontroller (aka </a:t>
            </a:r>
            <a:r>
              <a:rPr lang="en-US" sz="2400" dirty="0" err="1" smtClean="0"/>
              <a:t>uC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If the </a:t>
            </a:r>
            <a:r>
              <a:rPr lang="en-US" sz="2400" dirty="0" err="1" smtClean="0"/>
              <a:t>SoC</a:t>
            </a:r>
            <a:r>
              <a:rPr lang="en-US" sz="2400" dirty="0" smtClean="0"/>
              <a:t> is configured for providing the functions of a traditional computer, we have a Single Board Computer (SBC)</a:t>
            </a:r>
          </a:p>
          <a:p>
            <a:r>
              <a:rPr lang="en-US" sz="2400" dirty="0" smtClean="0"/>
              <a:t>These two functions define a non-exclusive spectrum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Microcomputer Evolution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2743200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Moore's law is the observation that the number of transistors in a dense integrated circuit (IC) doubles about every two years. Moore's law is an observation and projection of a historical trend. Rather than a law of physics, it is an empirical relationship linked to gains from experience in production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From Gordon Moore, co-founder of Fairchild Semiconductor</a:t>
            </a:r>
          </a:p>
          <a:p>
            <a:r>
              <a:rPr lang="en-US" sz="2400" dirty="0" smtClean="0"/>
              <a:t>From the IBM-PC onwards, microcomputers continued to get </a:t>
            </a:r>
            <a:r>
              <a:rPr lang="en-US" sz="2400" i="1" dirty="0" smtClean="0"/>
              <a:t>exponentially</a:t>
            </a:r>
            <a:r>
              <a:rPr lang="en-US" sz="2400" dirty="0" smtClean="0"/>
              <a:t> smaller, faster, and much more powerful due to Moore’s law</a:t>
            </a:r>
          </a:p>
          <a:p>
            <a:r>
              <a:rPr lang="en-US" sz="2400" dirty="0" smtClean="0"/>
              <a:t>As processor power increased, Graphic </a:t>
            </a:r>
            <a:r>
              <a:rPr lang="en-US" sz="2400" dirty="0"/>
              <a:t>U</a:t>
            </a:r>
            <a:r>
              <a:rPr lang="en-US" sz="2400" dirty="0" smtClean="0"/>
              <a:t>ser </a:t>
            </a:r>
            <a:r>
              <a:rPr lang="en-US" sz="2400" dirty="0"/>
              <a:t>I</a:t>
            </a:r>
            <a:r>
              <a:rPr lang="en-US" sz="2400" dirty="0" smtClean="0"/>
              <a:t>nterfaces (GUIs) became possible</a:t>
            </a:r>
          </a:p>
          <a:p>
            <a:r>
              <a:rPr lang="en-US" sz="2400" dirty="0" smtClean="0"/>
              <a:t>From desktops we went to laptops</a:t>
            </a:r>
          </a:p>
          <a:p>
            <a:r>
              <a:rPr lang="en-US" sz="2400" dirty="0" smtClean="0"/>
              <a:t>And from laptops we went to smart phones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Macintosh 128K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3603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all-in-one iMac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410200" y="6387595"/>
            <a:ext cx="2413794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iPhone 1</a:t>
            </a:r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4" y="4576384"/>
            <a:ext cx="3038475" cy="171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4" y="4572000"/>
            <a:ext cx="211169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6384"/>
            <a:ext cx="2565172" cy="171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5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Microcontroller Evolution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3528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Originally microprocessors with separate memory, I/O</a:t>
            </a:r>
          </a:p>
          <a:p>
            <a:r>
              <a:rPr lang="en-US" sz="2400" dirty="0" smtClean="0"/>
              <a:t>As chip transistor density increased, it become possible to integrate all components onto an </a:t>
            </a:r>
            <a:r>
              <a:rPr lang="en-US" sz="2400" dirty="0" err="1" smtClean="0"/>
              <a:t>SoC</a:t>
            </a:r>
            <a:endParaRPr lang="en-US" sz="2400" dirty="0" smtClean="0"/>
          </a:p>
          <a:p>
            <a:r>
              <a:rPr lang="en-US" sz="2400" dirty="0" err="1" smtClean="0"/>
              <a:t>SoCs</a:t>
            </a:r>
            <a:r>
              <a:rPr lang="en-US" sz="2400" dirty="0" smtClean="0"/>
              <a:t> evolved from embedded systems to user-accessible</a:t>
            </a:r>
          </a:p>
          <a:p>
            <a:r>
              <a:rPr lang="en-US" sz="2400" dirty="0" smtClean="0"/>
              <a:t>An </a:t>
            </a:r>
            <a:r>
              <a:rPr lang="en-US" sz="2400" dirty="0" err="1" smtClean="0"/>
              <a:t>SoC</a:t>
            </a:r>
            <a:r>
              <a:rPr lang="en-US" sz="2400" dirty="0" smtClean="0"/>
              <a:t> microcontroller made in a user-accessible format is called a microcontroller board or just “board” for short</a:t>
            </a:r>
          </a:p>
          <a:p>
            <a:r>
              <a:rPr lang="en-US" sz="2400" dirty="0" smtClean="0"/>
              <a:t>All boards offer General Purpose I/O (GPIO) pins which do a variety of things</a:t>
            </a:r>
          </a:p>
          <a:p>
            <a:r>
              <a:rPr lang="en-US" sz="2400" dirty="0" smtClean="0"/>
              <a:t>First and most famous user accessible microcontroller is the Arduino Uno</a:t>
            </a:r>
          </a:p>
          <a:p>
            <a:r>
              <a:rPr lang="en-US" sz="2400" dirty="0" smtClean="0"/>
              <a:t>We now have hundreds of microcontroller boards to choose from</a:t>
            </a:r>
          </a:p>
          <a:p>
            <a:r>
              <a:rPr lang="en-US" sz="2400" dirty="0"/>
              <a:t>See </a:t>
            </a:r>
            <a:r>
              <a:rPr lang="en-US" sz="2400" dirty="0">
                <a:solidFill>
                  <a:srgbClr val="FFFF00"/>
                </a:solidFill>
                <a:hlinkClick r:id="rId2"/>
              </a:rPr>
              <a:t>https://makingcircuits.com/blog/types-of-microcontroller-boards-and-their-applications</a:t>
            </a:r>
            <a:r>
              <a:rPr lang="en-US" sz="2400" dirty="0" smtClean="0">
                <a:solidFill>
                  <a:srgbClr val="FFFF00"/>
                </a:solidFill>
                <a:hlinkClick r:id="rId2"/>
              </a:rPr>
              <a:t>/</a:t>
            </a:r>
            <a:r>
              <a:rPr lang="en-US" sz="2400" dirty="0" smtClean="0"/>
              <a:t> for details and examples</a:t>
            </a:r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0319"/>
            <a:ext cx="27432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An embedded microcontroller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971800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Arduino Uno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410200" y="6387595"/>
            <a:ext cx="2971800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Make/Digi-Key Boards Guide</a:t>
            </a:r>
            <a:endParaRPr 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2018721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391025"/>
            <a:ext cx="25527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1612839" cy="228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2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 smtClean="0"/>
              <a:t>Lesson 1 – Intro and Setup </a:t>
            </a:r>
          </a:p>
          <a:p>
            <a:pPr marL="0" indent="0">
              <a:buNone/>
            </a:pPr>
            <a:r>
              <a:rPr lang="en-US" sz="900" b="1" dirty="0" smtClean="0"/>
              <a:t>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class format</a:t>
            </a:r>
          </a:p>
          <a:p>
            <a:pPr marL="0" indent="0">
              <a:buNone/>
            </a:pPr>
            <a:r>
              <a:rPr lang="en-US" sz="900" b="1" dirty="0" smtClean="0"/>
              <a:t>•    Overview of lesson plan</a:t>
            </a:r>
          </a:p>
          <a:p>
            <a:pPr marL="0" indent="0">
              <a:buNone/>
            </a:pPr>
            <a:r>
              <a:rPr lang="en-US" sz="900" b="1" dirty="0" smtClean="0"/>
              <a:t>•    Presentation format (monitor, camera, screen, whiteboard)</a:t>
            </a:r>
          </a:p>
          <a:p>
            <a:pPr marL="0" indent="0">
              <a:buNone/>
            </a:pPr>
            <a:r>
              <a:rPr lang="en-US" sz="900" b="1" dirty="0" smtClean="0"/>
              <a:t>•    Inventory of Arduino kits</a:t>
            </a:r>
          </a:p>
          <a:p>
            <a:pPr marL="0" indent="0">
              <a:buNone/>
            </a:pPr>
            <a:r>
              <a:rPr lang="en-US" sz="900" b="1" dirty="0" smtClean="0"/>
              <a:t>•    Inventory of USB drives</a:t>
            </a:r>
          </a:p>
          <a:p>
            <a:pPr marL="0" indent="0">
              <a:buNone/>
            </a:pPr>
            <a:r>
              <a:rPr lang="en-US" sz="900" b="1" dirty="0"/>
              <a:t>•    Installation of ESP32 serial port drivers (Windows only)</a:t>
            </a:r>
          </a:p>
          <a:p>
            <a:pPr marL="0" indent="0">
              <a:buNone/>
            </a:pPr>
            <a:r>
              <a:rPr lang="en-US" sz="900" b="1" dirty="0" smtClean="0"/>
              <a:t>•    Installation of Arduino software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History of Computing</a:t>
            </a:r>
          </a:p>
          <a:p>
            <a:pPr marL="0" indent="0">
              <a:buNone/>
            </a:pPr>
            <a:r>
              <a:rPr lang="en-US" sz="900" b="1" dirty="0" smtClean="0"/>
              <a:t>Lesson 2 – Laptop operation review</a:t>
            </a:r>
          </a:p>
          <a:p>
            <a:pPr marL="0" indent="0">
              <a:buNone/>
            </a:pPr>
            <a:r>
              <a:rPr lang="en-US" sz="900" b="1" dirty="0" smtClean="0"/>
              <a:t>•    Control panel/Settings location</a:t>
            </a:r>
          </a:p>
          <a:p>
            <a:pPr marL="0" indent="0">
              <a:buNone/>
            </a:pPr>
            <a:r>
              <a:rPr lang="en-US" sz="900" b="1" dirty="0" smtClean="0"/>
              <a:t>•    Home directories and folder hierarchy</a:t>
            </a:r>
          </a:p>
          <a:p>
            <a:pPr marL="0" indent="0">
              <a:buNone/>
            </a:pPr>
            <a:r>
              <a:rPr lang="en-US" sz="900" b="1" dirty="0" smtClean="0"/>
              <a:t>•    Arduino file locations</a:t>
            </a:r>
          </a:p>
          <a:p>
            <a:pPr marL="0" indent="0">
              <a:buNone/>
            </a:pPr>
            <a:r>
              <a:rPr lang="en-US" sz="900" b="1" dirty="0" smtClean="0"/>
              <a:t>•    Search functions</a:t>
            </a:r>
          </a:p>
          <a:p>
            <a:pPr marL="0" indent="0">
              <a:buNone/>
            </a:pPr>
            <a:r>
              <a:rPr lang="en-US" sz="900" b="1" dirty="0" smtClean="0"/>
              <a:t>•    Open questions and issues</a:t>
            </a:r>
          </a:p>
          <a:p>
            <a:pPr marL="0" indent="0">
              <a:buNone/>
            </a:pPr>
            <a:r>
              <a:rPr lang="en-US" sz="900" b="1" dirty="0" smtClean="0"/>
              <a:t>•    History of Computing redux</a:t>
            </a:r>
            <a:endParaRPr lang="en-US" sz="900" b="1" dirty="0" smtClean="0"/>
          </a:p>
          <a:p>
            <a:pPr marL="0" indent="0">
              <a:buNone/>
            </a:pPr>
            <a:r>
              <a:rPr lang="en-US" sz="900" b="1" dirty="0" smtClean="0"/>
              <a:t>Lesson 3 – IDE essentials</a:t>
            </a:r>
          </a:p>
          <a:p>
            <a:pPr marL="0" indent="0">
              <a:buNone/>
            </a:pPr>
            <a:r>
              <a:rPr lang="en-US" sz="900" b="1" dirty="0" smtClean="0"/>
              <a:t>•    Setting board type</a:t>
            </a:r>
          </a:p>
          <a:p>
            <a:pPr marL="0" indent="0">
              <a:buNone/>
            </a:pPr>
            <a:r>
              <a:rPr lang="en-US" sz="900" b="1" dirty="0" smtClean="0"/>
              <a:t>•    Loading example sketches</a:t>
            </a:r>
          </a:p>
          <a:p>
            <a:pPr marL="0" indent="0">
              <a:buNone/>
            </a:pPr>
            <a:r>
              <a:rPr lang="en-US" sz="900" b="1" dirty="0" smtClean="0"/>
              <a:t>•    Finding and selecting the Arduino USB port</a:t>
            </a:r>
          </a:p>
          <a:p>
            <a:pPr marL="0" indent="0">
              <a:buNone/>
            </a:pPr>
            <a:r>
              <a:rPr lang="en-US" sz="900" b="1" dirty="0" smtClean="0"/>
              <a:t>•    Uploading a sketch to the microcontroller</a:t>
            </a:r>
          </a:p>
          <a:p>
            <a:pPr marL="0" indent="0">
              <a:buNone/>
            </a:pPr>
            <a:r>
              <a:rPr lang="en-US" sz="900" b="1" dirty="0" smtClean="0"/>
              <a:t>•    Basic Arduino sketch (program) </a:t>
            </a:r>
            <a:r>
              <a:rPr lang="en-US" sz="900" b="1" dirty="0" smtClean="0"/>
              <a:t>structure</a:t>
            </a:r>
          </a:p>
          <a:p>
            <a:pPr marL="0" indent="0">
              <a:buNone/>
            </a:pPr>
            <a:r>
              <a:rPr lang="en-US" sz="900" b="1" dirty="0"/>
              <a:t>• </a:t>
            </a:r>
            <a:r>
              <a:rPr lang="en-US" sz="900" b="1" dirty="0" smtClean="0"/>
              <a:t>   History </a:t>
            </a:r>
            <a:r>
              <a:rPr lang="en-US" sz="900" b="1" dirty="0"/>
              <a:t>of Telecommunications and Networking</a:t>
            </a:r>
            <a:endParaRPr lang="en-US" sz="900" b="1" dirty="0" smtClean="0"/>
          </a:p>
          <a:p>
            <a:pPr marL="0" indent="0">
              <a:buNone/>
            </a:pPr>
            <a:r>
              <a:rPr lang="en-US" sz="900" b="1" strike="sngStrike" dirty="0" smtClean="0"/>
              <a:t>Lesson 4 – Computer Data Formats</a:t>
            </a:r>
          </a:p>
          <a:p>
            <a:pPr marL="0" indent="0">
              <a:buNone/>
            </a:pPr>
            <a:r>
              <a:rPr lang="en-US" sz="900" b="1" strike="sngStrike" dirty="0" smtClean="0"/>
              <a:t>•    Binary math</a:t>
            </a:r>
          </a:p>
          <a:p>
            <a:pPr marL="0" indent="0">
              <a:buNone/>
            </a:pPr>
            <a:r>
              <a:rPr lang="en-US" sz="900" b="1" strike="sngStrike" dirty="0" smtClean="0"/>
              <a:t>•    Basic data types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4 </a:t>
            </a:r>
            <a:r>
              <a:rPr lang="en-US" sz="900" b="1" dirty="0" smtClean="0"/>
              <a:t>– DC Electricity Basics and DMM Intro</a:t>
            </a:r>
          </a:p>
          <a:p>
            <a:pPr marL="0" indent="0">
              <a:buNone/>
            </a:pPr>
            <a:r>
              <a:rPr lang="en-US" sz="900" b="1" dirty="0" smtClean="0"/>
              <a:t>•    Quick review: DC vs AC electric currents</a:t>
            </a:r>
          </a:p>
          <a:p>
            <a:pPr marL="0" indent="0">
              <a:buNone/>
            </a:pPr>
            <a:r>
              <a:rPr lang="en-US" sz="900" b="1" dirty="0" smtClean="0"/>
              <a:t>•    DC current operation</a:t>
            </a:r>
          </a:p>
          <a:p>
            <a:pPr marL="0" indent="0">
              <a:buNone/>
            </a:pPr>
            <a:r>
              <a:rPr lang="en-US" sz="900" b="1" dirty="0" smtClean="0"/>
              <a:t>•    Voltage vs Amperage (current)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basic DMM functions and usage</a:t>
            </a:r>
          </a:p>
          <a:p>
            <a:pPr marL="0" indent="0">
              <a:buNone/>
            </a:pPr>
            <a:r>
              <a:rPr lang="en-US" sz="900" b="1" dirty="0" smtClean="0"/>
              <a:t>•    Series vs parallel circuits</a:t>
            </a:r>
          </a:p>
          <a:p>
            <a:pPr marL="0" indent="0">
              <a:buNone/>
            </a:pPr>
            <a:r>
              <a:rPr lang="en-US" sz="900" b="1" dirty="0" smtClean="0"/>
              <a:t>•    Ohm’s </a:t>
            </a:r>
            <a:r>
              <a:rPr lang="en-US" sz="900" b="1" dirty="0" smtClean="0"/>
              <a:t>law Part 2</a:t>
            </a:r>
            <a:endParaRPr lang="en-US" sz="900" b="1" dirty="0" smtClean="0"/>
          </a:p>
          <a:p>
            <a:pPr marL="0" indent="0">
              <a:buNone/>
            </a:pPr>
            <a:endParaRPr lang="en-US" sz="9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609600"/>
            <a:ext cx="44958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/>
              <a:t>Lesson </a:t>
            </a:r>
            <a:r>
              <a:rPr lang="en-US" sz="900" b="1" dirty="0" smtClean="0"/>
              <a:t>5 </a:t>
            </a:r>
            <a:r>
              <a:rPr lang="en-US" sz="900" b="1" dirty="0"/>
              <a:t>– Elementary Components</a:t>
            </a:r>
          </a:p>
          <a:p>
            <a:pPr marL="0" indent="0">
              <a:buNone/>
            </a:pPr>
            <a:r>
              <a:rPr lang="en-US" sz="900" b="1" dirty="0"/>
              <a:t>•    Resistors</a:t>
            </a:r>
          </a:p>
          <a:p>
            <a:pPr marL="0" indent="0">
              <a:buNone/>
            </a:pPr>
            <a:r>
              <a:rPr lang="en-US" sz="900" b="1" dirty="0"/>
              <a:t>•    Diodes and LED’s</a:t>
            </a:r>
          </a:p>
          <a:p>
            <a:pPr marL="0" indent="0">
              <a:buNone/>
            </a:pPr>
            <a:r>
              <a:rPr lang="en-US" sz="900" b="1" dirty="0"/>
              <a:t>•    Capacitors: Electrolytic (polarized) vs non-electrolytic (non-polarized)</a:t>
            </a:r>
          </a:p>
          <a:p>
            <a:pPr marL="0" indent="0">
              <a:buNone/>
            </a:pPr>
            <a:r>
              <a:rPr lang="en-US" sz="900" b="1" dirty="0"/>
              <a:t>•    Simplified transistor </a:t>
            </a:r>
            <a:r>
              <a:rPr lang="en-US" sz="900" b="1" dirty="0" smtClean="0"/>
              <a:t>operation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6 </a:t>
            </a:r>
            <a:r>
              <a:rPr lang="en-US" sz="900" b="1" dirty="0" smtClean="0"/>
              <a:t>– ESP32 External power sources 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board power requirements</a:t>
            </a:r>
          </a:p>
          <a:p>
            <a:pPr marL="0" indent="0">
              <a:buNone/>
            </a:pPr>
            <a:r>
              <a:rPr lang="en-US" sz="900" b="1" dirty="0" smtClean="0"/>
              <a:t>•    Board power input options</a:t>
            </a:r>
          </a:p>
          <a:p>
            <a:pPr marL="0" indent="0">
              <a:buNone/>
            </a:pPr>
            <a:r>
              <a:rPr lang="en-US" sz="900" b="1" dirty="0" smtClean="0"/>
              <a:t>•    Components with different voltage requirements</a:t>
            </a:r>
          </a:p>
          <a:p>
            <a:pPr marL="0" indent="0">
              <a:buNone/>
            </a:pPr>
            <a:r>
              <a:rPr lang="en-US" sz="900" b="1" dirty="0" smtClean="0"/>
              <a:t>•    External power circuit design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7 </a:t>
            </a:r>
            <a:r>
              <a:rPr lang="en-US" sz="900" b="1" dirty="0" smtClean="0"/>
              <a:t>– Connecting LED’s to the ESP32 controller board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pinouts and diagrams</a:t>
            </a:r>
          </a:p>
          <a:p>
            <a:pPr marL="0" indent="0">
              <a:buNone/>
            </a:pPr>
            <a:r>
              <a:rPr lang="en-US" sz="900" b="1" dirty="0" smtClean="0"/>
              <a:t>•    Different types of pins</a:t>
            </a:r>
          </a:p>
          <a:p>
            <a:pPr marL="0" indent="0">
              <a:buNone/>
            </a:pPr>
            <a:r>
              <a:rPr lang="en-US" sz="900" b="1" dirty="0" smtClean="0"/>
              <a:t>•    Analog input</a:t>
            </a:r>
          </a:p>
          <a:p>
            <a:pPr marL="0" indent="0">
              <a:buNone/>
            </a:pPr>
            <a:r>
              <a:rPr lang="en-US" sz="900" b="1" dirty="0" smtClean="0"/>
              <a:t>•    Digital Input</a:t>
            </a:r>
          </a:p>
          <a:p>
            <a:pPr marL="0" indent="0">
              <a:buNone/>
            </a:pPr>
            <a:r>
              <a:rPr lang="en-US" sz="900" b="1" dirty="0" smtClean="0"/>
              <a:t>•    Digital output</a:t>
            </a:r>
          </a:p>
          <a:p>
            <a:pPr marL="0" indent="0">
              <a:buNone/>
            </a:pPr>
            <a:r>
              <a:rPr lang="en-US" sz="900" b="1" dirty="0" smtClean="0"/>
              <a:t>•    LEDs, constant current, and dropping resistors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8 </a:t>
            </a:r>
            <a:r>
              <a:rPr lang="en-US" sz="900" b="1" dirty="0" smtClean="0"/>
              <a:t>– Connecting smart LED strips</a:t>
            </a:r>
          </a:p>
          <a:p>
            <a:pPr marL="0" indent="0">
              <a:buNone/>
            </a:pPr>
            <a:r>
              <a:rPr lang="en-US" sz="900" b="1" dirty="0" smtClean="0"/>
              <a:t>•    Simplified serial communication protocols</a:t>
            </a:r>
          </a:p>
          <a:p>
            <a:pPr marL="0" indent="0">
              <a:buNone/>
            </a:pPr>
            <a:r>
              <a:rPr lang="en-US" sz="900" b="1" dirty="0" smtClean="0"/>
              <a:t>•    One-wire serial communication protocol</a:t>
            </a:r>
          </a:p>
          <a:p>
            <a:pPr marL="0" indent="0">
              <a:buNone/>
            </a:pPr>
            <a:r>
              <a:rPr lang="en-US" sz="900" b="1" dirty="0" smtClean="0"/>
              <a:t>•    Hardware vs software serial</a:t>
            </a:r>
          </a:p>
          <a:p>
            <a:pPr marL="0" indent="0">
              <a:buNone/>
            </a:pPr>
            <a:r>
              <a:rPr lang="en-US" sz="900" b="1" dirty="0" smtClean="0"/>
              <a:t>•    WS2812B and </a:t>
            </a:r>
            <a:r>
              <a:rPr lang="en-US" sz="900" b="1" dirty="0" err="1" smtClean="0"/>
              <a:t>Neopixel</a:t>
            </a:r>
            <a:r>
              <a:rPr lang="en-US" sz="900" b="1" dirty="0" smtClean="0"/>
              <a:t> connections</a:t>
            </a:r>
          </a:p>
          <a:p>
            <a:pPr marL="0" indent="0">
              <a:buNone/>
            </a:pPr>
            <a:r>
              <a:rPr lang="en-US" sz="900" b="1" dirty="0" smtClean="0"/>
              <a:t>•    External device power design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/>
              <a:t>9</a:t>
            </a:r>
            <a:r>
              <a:rPr lang="en-US" sz="900" b="1" dirty="0" smtClean="0"/>
              <a:t> </a:t>
            </a:r>
            <a:r>
              <a:rPr lang="en-US" sz="900" b="1" dirty="0" smtClean="0"/>
              <a:t>– Connecting Sensors</a:t>
            </a:r>
          </a:p>
          <a:p>
            <a:pPr marL="0" indent="0">
              <a:buNone/>
            </a:pPr>
            <a:r>
              <a:rPr lang="en-US" sz="900" b="1" dirty="0" smtClean="0"/>
              <a:t>•    I2C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I2C connections</a:t>
            </a:r>
          </a:p>
          <a:p>
            <a:pPr marL="0" indent="0">
              <a:buNone/>
            </a:pPr>
            <a:r>
              <a:rPr lang="en-US" sz="900" b="1" dirty="0" smtClean="0"/>
              <a:t>•    I2C sensor board power design</a:t>
            </a:r>
          </a:p>
          <a:p>
            <a:pPr marL="0" indent="0">
              <a:buNone/>
            </a:pPr>
            <a:r>
              <a:rPr lang="en-US" sz="900" b="1" dirty="0" smtClean="0"/>
              <a:t>•    I2C sensor external power design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10 </a:t>
            </a:r>
            <a:r>
              <a:rPr lang="en-US" sz="900" b="1" dirty="0" smtClean="0"/>
              <a:t>– Connecting LCD and Matrix Displays</a:t>
            </a:r>
          </a:p>
          <a:p>
            <a:pPr marL="0" indent="0">
              <a:buNone/>
            </a:pPr>
            <a:r>
              <a:rPr lang="en-US" sz="900" b="1" dirty="0" smtClean="0"/>
              <a:t>•    The SPI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SPI connections</a:t>
            </a:r>
          </a:p>
          <a:p>
            <a:pPr marL="0" indent="0">
              <a:buNone/>
            </a:pPr>
            <a:r>
              <a:rPr lang="en-US" sz="900" b="1" dirty="0" smtClean="0"/>
              <a:t>•    SPI device external power design</a:t>
            </a:r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11 </a:t>
            </a:r>
            <a:r>
              <a:rPr lang="en-US" sz="900" b="1" dirty="0" smtClean="0"/>
              <a:t>– Connecting other sensors [time permitting]</a:t>
            </a:r>
          </a:p>
          <a:p>
            <a:pPr marL="0" indent="0">
              <a:buNone/>
            </a:pPr>
            <a:r>
              <a:rPr lang="en-US" sz="900" b="1" dirty="0" smtClean="0"/>
              <a:t>•    Connecting buttons</a:t>
            </a:r>
          </a:p>
          <a:p>
            <a:pPr marL="0" indent="0">
              <a:buNone/>
            </a:pPr>
            <a:r>
              <a:rPr lang="en-US" sz="900" b="1" dirty="0" smtClean="0"/>
              <a:t>•    Connecting potentiometers</a:t>
            </a:r>
          </a:p>
          <a:p>
            <a:pPr marL="0" indent="0">
              <a:buNone/>
            </a:pPr>
            <a:r>
              <a:rPr lang="en-US" sz="900" b="1" dirty="0" smtClean="0"/>
              <a:t>•    Reading buttons</a:t>
            </a:r>
          </a:p>
          <a:p>
            <a:pPr marL="0" indent="0">
              <a:buNone/>
            </a:pPr>
            <a:r>
              <a:rPr lang="en-US" sz="900" b="1" dirty="0" smtClean="0"/>
              <a:t>•    Reading potentiometers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474345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Deferred until software programming class</a:t>
            </a:r>
            <a:endParaRPr 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 smtClean="0"/>
              <a:t>Final Word – Mainframe Evolution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895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Virtualization – technology to model computer hardware in software, allowing one to “run” an entire computer as a piece of software</a:t>
            </a:r>
          </a:p>
          <a:p>
            <a:r>
              <a:rPr lang="en-US" dirty="0" smtClean="0"/>
              <a:t>A computer emulated in software is a Virtual Machine (VM)</a:t>
            </a:r>
          </a:p>
          <a:p>
            <a:r>
              <a:rPr lang="en-US" dirty="0" smtClean="0"/>
              <a:t>Originally developed by IBM in the 1970’s as an operating system to run VM’s</a:t>
            </a:r>
          </a:p>
          <a:p>
            <a:r>
              <a:rPr lang="en-US" dirty="0" smtClean="0"/>
              <a:t>Revolutionized by the development of the hypervisor</a:t>
            </a:r>
          </a:p>
          <a:p>
            <a:r>
              <a:rPr lang="en-US" dirty="0" smtClean="0"/>
              <a:t>Cloud computing is based on and requires virtualization and hypervisors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00090"/>
            <a:ext cx="5032248" cy="2705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4009615"/>
            <a:ext cx="3124200" cy="252376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hypervisor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also known as a virtual machine monitor or VMM, is software that creates and runs virtual machines (VMs). A hypervisor allows one host computer to support multiple guest VMs by virtually sharing its resources, such as memory and processing. 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Wikipedia</a:t>
            </a:r>
            <a:endParaRPr lang="en-US" sz="1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</a:t>
            </a:r>
            <a:r>
              <a:rPr lang="en-US" sz="3200" dirty="0" smtClean="0"/>
              <a:t>2.1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r>
              <a:rPr lang="en-US" sz="2400" dirty="0" smtClean="0"/>
              <a:t>Setting board types</a:t>
            </a:r>
          </a:p>
          <a:p>
            <a:r>
              <a:rPr lang="en-US" sz="2400" dirty="0" smtClean="0"/>
              <a:t>Loading Example Sketches</a:t>
            </a:r>
          </a:p>
          <a:p>
            <a:r>
              <a:rPr lang="en-US" sz="2400" dirty="0" smtClean="0"/>
              <a:t>Finding and selecting the Arduino USB port</a:t>
            </a:r>
            <a:endParaRPr lang="en-US" sz="2400" dirty="0" smtClean="0"/>
          </a:p>
          <a:p>
            <a:r>
              <a:rPr lang="en-US" sz="2400" dirty="0" smtClean="0"/>
              <a:t>Uploading a sketch</a:t>
            </a:r>
          </a:p>
          <a:p>
            <a:r>
              <a:rPr lang="en-US" sz="2400" dirty="0"/>
              <a:t>The parts of an Arduino </a:t>
            </a:r>
            <a:r>
              <a:rPr lang="en-US" sz="2400" dirty="0" smtClean="0"/>
              <a:t>sketch</a:t>
            </a:r>
            <a:endParaRPr lang="en-US" sz="2400" dirty="0" smtClean="0"/>
          </a:p>
          <a:p>
            <a:r>
              <a:rPr lang="en-US" sz="2400" dirty="0" smtClean="0"/>
              <a:t>History of Telecommunications and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92762"/>
          </a:xfrm>
        </p:spPr>
        <p:txBody>
          <a:bodyPr/>
          <a:lstStyle/>
          <a:p>
            <a:r>
              <a:rPr lang="en-US" sz="8000" dirty="0" smtClean="0"/>
              <a:t>Extra Credit?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117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5480"/>
            <a:ext cx="8610600" cy="512329"/>
          </a:xfrm>
        </p:spPr>
        <p:txBody>
          <a:bodyPr/>
          <a:lstStyle/>
          <a:p>
            <a:r>
              <a:rPr lang="en-US" sz="3200" dirty="0" smtClean="0"/>
              <a:t>Binary Number System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23900"/>
            <a:ext cx="8534400" cy="1866900"/>
          </a:xfrm>
        </p:spPr>
        <p:txBody>
          <a:bodyPr>
            <a:noAutofit/>
          </a:bodyPr>
          <a:lstStyle/>
          <a:p>
            <a:r>
              <a:rPr lang="en-US" sz="1400" dirty="0" smtClean="0"/>
              <a:t>Used by all computers since the 1950’s</a:t>
            </a:r>
          </a:p>
          <a:p>
            <a:r>
              <a:rPr lang="en-US" sz="1400" dirty="0" smtClean="0"/>
              <a:t>Allows electronic logic gates (transistors) which can only be on or off, to represent numbers (1 or 0)</a:t>
            </a:r>
          </a:p>
          <a:p>
            <a:r>
              <a:rPr lang="en-US" sz="1400" dirty="0" smtClean="0"/>
              <a:t>Logi</a:t>
            </a:r>
            <a:r>
              <a:rPr lang="en-US" sz="1400" dirty="0" smtClean="0"/>
              <a:t>c gates can be wired together to perform mathematical operations</a:t>
            </a:r>
          </a:p>
          <a:p>
            <a:r>
              <a:rPr lang="en-US" sz="1400" dirty="0" smtClean="0"/>
              <a:t>The math operations performed by the logic gates can be expanded to perform real-word functions: display and printing alphanumeric characters, controlling lights, sensing movement, etc.</a:t>
            </a:r>
          </a:p>
          <a:p>
            <a:r>
              <a:rPr lang="en-US" sz="1400" dirty="0" smtClean="0"/>
              <a:t>Binary numbers are usually represented hexadecimal, and sometimes octal, number systems, which are more convenient for representing binary than the decimal system</a:t>
            </a:r>
            <a:endParaRPr lang="en-US" sz="1400" dirty="0" smtClean="0"/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4812698"/>
            <a:ext cx="6567487" cy="187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" y="2673998"/>
            <a:ext cx="6567488" cy="213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 flipV="1">
            <a:off x="533400" y="457200"/>
            <a:ext cx="8229600" cy="6229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81000" y="304800"/>
            <a:ext cx="8229600" cy="62293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-1054267" y="3949868"/>
            <a:ext cx="3276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be studied next semester as part of software programming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6159670" y="3886112"/>
            <a:ext cx="4400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not study binary this semester, but you are strongly urged to self-study this material before next semester (Software Programming)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5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92762"/>
          </a:xfrm>
        </p:spPr>
        <p:txBody>
          <a:bodyPr/>
          <a:lstStyle/>
          <a:p>
            <a:r>
              <a:rPr lang="en-US" sz="8000" dirty="0" smtClean="0"/>
              <a:t>Recap Slides from Lesson 2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216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USB Flash Drive Inventory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533400"/>
            <a:ext cx="39624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 smtClean="0"/>
              <a:t>DOCUMENTATION – Arduino Reference</a:t>
            </a:r>
          </a:p>
          <a:p>
            <a:r>
              <a:rPr lang="en-US" sz="1100" b="1" dirty="0"/>
              <a:t>Programming with Arduino.pdf</a:t>
            </a:r>
          </a:p>
          <a:p>
            <a:r>
              <a:rPr lang="en-US" sz="1100" b="1" dirty="0"/>
              <a:t>Arduino Cookbook-2ndEdition.pdf</a:t>
            </a:r>
          </a:p>
          <a:p>
            <a:r>
              <a:rPr lang="en-US" sz="1100" b="1" dirty="0"/>
              <a:t>Arduino-For-Beginners-REV2.pdf</a:t>
            </a:r>
          </a:p>
          <a:p>
            <a:r>
              <a:rPr lang="en-US" sz="1100" b="1" dirty="0"/>
              <a:t>IntroArduinoBook-AlanSmith.pdf</a:t>
            </a:r>
          </a:p>
          <a:p>
            <a:r>
              <a:rPr lang="en-US" sz="1100" b="1" dirty="0"/>
              <a:t>IntroductionToArduino-Book-AlanGSmith.pdf</a:t>
            </a:r>
          </a:p>
          <a:p>
            <a:r>
              <a:rPr lang="en-US" sz="1100" b="1" dirty="0"/>
              <a:t>Make_Getting_Started_with_Arduino_3E.pdf</a:t>
            </a:r>
            <a:endParaRPr lang="en-US" sz="1100" b="1" dirty="0" smtClean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– Electronics Reference</a:t>
            </a:r>
          </a:p>
          <a:p>
            <a:r>
              <a:rPr lang="en-US" sz="1100" b="1" dirty="0" smtClean="0"/>
              <a:t>the-original-guide-to-boards-2021.pdf</a:t>
            </a:r>
          </a:p>
          <a:p>
            <a:r>
              <a:rPr lang="en-US" sz="1100" b="1" dirty="0" smtClean="0"/>
              <a:t>Basic Electronics-Semiconductors.pdf</a:t>
            </a:r>
          </a:p>
          <a:p>
            <a:r>
              <a:rPr lang="en-US" sz="1100" b="1" dirty="0" err="1" smtClean="0"/>
              <a:t>Grobs</a:t>
            </a:r>
            <a:r>
              <a:rPr lang="en-US" sz="1100" b="1" dirty="0" smtClean="0"/>
              <a:t> </a:t>
            </a:r>
            <a:r>
              <a:rPr lang="en-US" sz="1100" b="1" dirty="0"/>
              <a:t>Basic Electronics </a:t>
            </a:r>
            <a:r>
              <a:rPr lang="en-US" sz="1100" b="1" dirty="0" smtClean="0"/>
              <a:t>2010.pdf</a:t>
            </a:r>
          </a:p>
          <a:p>
            <a:r>
              <a:rPr lang="en-US" sz="1100" b="1" dirty="0" smtClean="0"/>
              <a:t>Instructables-Basic-Electronics.pdf</a:t>
            </a:r>
          </a:p>
          <a:p>
            <a:r>
              <a:rPr lang="en-US" sz="1100" b="1" dirty="0" smtClean="0"/>
              <a:t>Intro </a:t>
            </a:r>
            <a:r>
              <a:rPr lang="en-US" sz="1100" b="1" dirty="0"/>
              <a:t>to </a:t>
            </a:r>
            <a:r>
              <a:rPr lang="en-US" sz="1100" b="1" dirty="0" smtClean="0"/>
              <a:t>Electronics-Noisemantra.pdf</a:t>
            </a:r>
          </a:p>
          <a:p>
            <a:r>
              <a:rPr lang="en-US" sz="1100" b="1" dirty="0" smtClean="0"/>
              <a:t>Make </a:t>
            </a:r>
            <a:r>
              <a:rPr lang="en-US" sz="1100" b="1" dirty="0"/>
              <a:t>Electronics 2nd Edition by Charles </a:t>
            </a:r>
            <a:r>
              <a:rPr lang="en-US" sz="1100" b="1" dirty="0" smtClean="0"/>
              <a:t>Platt.pdf</a:t>
            </a:r>
          </a:p>
          <a:p>
            <a:r>
              <a:rPr lang="en-US" sz="1100" b="1" dirty="0" smtClean="0"/>
              <a:t>SPIE-TT107-PracticalElectronicsforOpticalDesignandEngineering-Chapter1.pdf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533400"/>
            <a:ext cx="44958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DOCUMENTATION – </a:t>
            </a:r>
            <a:r>
              <a:rPr lang="en-US" sz="1100" b="1" dirty="0" err="1"/>
              <a:t>WiFi</a:t>
            </a:r>
            <a:r>
              <a:rPr lang="en-US" sz="1100" b="1" dirty="0"/>
              <a:t> Kit 32 Reference</a:t>
            </a:r>
          </a:p>
          <a:p>
            <a:r>
              <a:rPr lang="en-US" sz="1100" b="1" dirty="0"/>
              <a:t>Quick review: DC vs AC electric currents</a:t>
            </a:r>
          </a:p>
          <a:p>
            <a:r>
              <a:rPr lang="en-US" sz="1100" b="1" dirty="0"/>
              <a:t>WIFI_Kit_32_Schematic_diagram_V2.1.PDF</a:t>
            </a:r>
          </a:p>
          <a:p>
            <a:r>
              <a:rPr lang="en-US" sz="1100" b="1" dirty="0"/>
              <a:t>HeltecWifiKit32-ReferenceURLs.txt</a:t>
            </a:r>
          </a:p>
          <a:p>
            <a:r>
              <a:rPr lang="en-US" sz="1100" b="1" dirty="0"/>
              <a:t>WIFI_Kit_32_pinoutDiagram_V2.1.pdf</a:t>
            </a:r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</a:t>
            </a:r>
            <a:r>
              <a:rPr lang="en-US" sz="1100" b="1" dirty="0"/>
              <a:t>– </a:t>
            </a:r>
            <a:r>
              <a:rPr lang="en-US" sz="1100" b="1" dirty="0" smtClean="0"/>
              <a:t>Boards Guides</a:t>
            </a:r>
            <a:endParaRPr lang="en-US" sz="1100" b="1" dirty="0"/>
          </a:p>
          <a:p>
            <a:r>
              <a:rPr lang="en-US" sz="1100" b="1" dirty="0" smtClean="0"/>
              <a:t>Original Boards Guides from 2019-2022</a:t>
            </a:r>
            <a:endParaRPr lang="en-US" sz="1100" b="1" dirty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</a:t>
            </a:r>
            <a:r>
              <a:rPr lang="en-US" sz="1100" b="1" dirty="0"/>
              <a:t>– Class Information</a:t>
            </a:r>
          </a:p>
          <a:p>
            <a:r>
              <a:rPr lang="en-US" sz="1100" b="1" dirty="0"/>
              <a:t>SEICHE-IntroToArduino-Lesson1-V1.pdf</a:t>
            </a:r>
          </a:p>
          <a:p>
            <a:r>
              <a:rPr lang="en-US" sz="1100" b="1" dirty="0"/>
              <a:t>IntroductionToArduino-ElectronicsKitInventory-TextFormatWithDescriptions.txt</a:t>
            </a:r>
          </a:p>
          <a:p>
            <a:r>
              <a:rPr lang="en-US" sz="1100" b="1" dirty="0"/>
              <a:t>IntroductionToArduino-LessonPlan-8Dec21-V1-PLF.pdf</a:t>
            </a:r>
          </a:p>
          <a:p>
            <a:r>
              <a:rPr lang="en-US" sz="1100" b="1" dirty="0"/>
              <a:t>SEICHE-ArduinoClass-Summary-V1.txt</a:t>
            </a:r>
          </a:p>
          <a:p>
            <a:r>
              <a:rPr lang="en-US" sz="1100" b="1" dirty="0"/>
              <a:t>SEICHEArduinoKitInventory-Brief.txt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114800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Critical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Getting Started With Arduino – Use this for self study and back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Cookbook 2</a:t>
            </a:r>
            <a:r>
              <a:rPr lang="en-US" sz="14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– Use this for reference and advanced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Electronics 2</a:t>
            </a:r>
            <a:r>
              <a:rPr lang="en-US" sz="14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– Use this for self study and back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Heltec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Kit 32 Pinout – Maybe print this out since you’ll be referring to it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guides – If you want to select and purchase a board for your own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 Kit Inventory – To keep track of items or if you think you may have lost something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5" y="59436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RETURN FLASH DRIVES AT END OF EACH LESSON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I’ll load new content each week, at least that week’s lesson but also sketches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sz="3200" dirty="0" smtClean="0"/>
              <a:t>Windows – CP2102 Driver 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Navigate to software folder on USB drive</a:t>
            </a:r>
          </a:p>
          <a:p>
            <a:r>
              <a:rPr lang="en-US" sz="2400" dirty="0" smtClean="0"/>
              <a:t>Open Windows folder, then folder for your OS</a:t>
            </a:r>
          </a:p>
          <a:p>
            <a:r>
              <a:rPr lang="en-US" sz="2400" dirty="0" smtClean="0"/>
              <a:t>Open Release Notes and follow the instructions</a:t>
            </a:r>
          </a:p>
          <a:p>
            <a:r>
              <a:rPr lang="en-US" sz="2400" dirty="0" smtClean="0"/>
              <a:t>We can walk through some installs, and screen share if desired so everyone can see how this works</a:t>
            </a:r>
          </a:p>
          <a:p>
            <a:r>
              <a:rPr lang="en-US" sz="2400" dirty="0" err="1" smtClean="0"/>
              <a:t>MacOS</a:t>
            </a:r>
            <a:r>
              <a:rPr lang="en-US" sz="2400" dirty="0" smtClean="0"/>
              <a:t> X probably doesn’t need a driver install, but it’s on the USB if needed</a:t>
            </a:r>
          </a:p>
          <a:p>
            <a:r>
              <a:rPr lang="en-US" sz="2400" dirty="0" err="1" smtClean="0"/>
              <a:t>Kubuntu</a:t>
            </a:r>
            <a:r>
              <a:rPr lang="en-US" sz="2400" dirty="0" smtClean="0"/>
              <a:t> does not need an install, drivers are in kernel</a:t>
            </a:r>
          </a:p>
          <a:p>
            <a:r>
              <a:rPr lang="en-US" sz="2400" dirty="0" smtClean="0"/>
              <a:t>Believe it or not, this is probably the trickiest part of the entire class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054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If you are at all not sure what you’re doing, or what Windows version or architecture you’re using (e.g. x86 vs x64) then wait for assistance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sz="3200" dirty="0" smtClean="0"/>
              <a:t>Arduino IDE 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7338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Navigate to software folder on USB drive</a:t>
            </a:r>
          </a:p>
          <a:p>
            <a:r>
              <a:rPr lang="en-US" sz="1800" dirty="0" smtClean="0"/>
              <a:t>Open folder for your OS</a:t>
            </a:r>
          </a:p>
          <a:p>
            <a:r>
              <a:rPr lang="en-US" sz="1800" dirty="0" smtClean="0"/>
              <a:t>Windows you can double click the installer</a:t>
            </a:r>
          </a:p>
          <a:p>
            <a:r>
              <a:rPr lang="en-US" sz="1800" dirty="0" err="1" smtClean="0"/>
              <a:t>MacOS</a:t>
            </a:r>
            <a:r>
              <a:rPr lang="en-US" sz="1800" dirty="0" smtClean="0"/>
              <a:t> X drag </a:t>
            </a:r>
            <a:r>
              <a:rPr lang="en-US" sz="1800" dirty="0" err="1" smtClean="0"/>
              <a:t>Arduino.app</a:t>
            </a:r>
            <a:r>
              <a:rPr lang="en-US" sz="1800" dirty="0" smtClean="0"/>
              <a:t> to your Applications folder</a:t>
            </a:r>
          </a:p>
          <a:p>
            <a:r>
              <a:rPr lang="en-US" sz="1800" dirty="0" err="1" smtClean="0"/>
              <a:t>Kubuntu</a:t>
            </a:r>
            <a:endParaRPr lang="en-US" sz="1800" dirty="0" smtClean="0"/>
          </a:p>
          <a:p>
            <a:pPr lvl="1"/>
            <a:r>
              <a:rPr lang="en-US" sz="1800" dirty="0" smtClean="0"/>
              <a:t>Open </a:t>
            </a:r>
            <a:r>
              <a:rPr lang="en-US" sz="1800" dirty="0" err="1" smtClean="0"/>
              <a:t>Konsole</a:t>
            </a:r>
            <a:endParaRPr lang="en-US" sz="1800" dirty="0" smtClean="0"/>
          </a:p>
          <a:p>
            <a:pPr lvl="1"/>
            <a:r>
              <a:rPr lang="en-US" sz="1800" dirty="0" smtClean="0"/>
              <a:t>Enter “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r>
              <a:rPr lang="en-US" sz="1800" dirty="0" smtClean="0"/>
              <a:t>” to find your USB drive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usbdriveidentifier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/Software/Linux/arduino1.8.19-linux64.tar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arduino1.8.19-linux64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./install.sh</a:t>
            </a:r>
            <a:r>
              <a:rPr lang="en-US" sz="1800" dirty="0" smtClean="0"/>
              <a:t>” and enter your password when prompted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7150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If you are not sure what you’re doing, then wait for assistance or ask for help</a:t>
            </a:r>
          </a:p>
          <a:p>
            <a:pPr marL="0" indent="0">
              <a:buNone/>
            </a:pPr>
            <a:r>
              <a:rPr lang="en-US" sz="1800" dirty="0" smtClean="0"/>
              <a:t>(This part is not as tricky as the CP2102 driver installation)</a:t>
            </a:r>
          </a:p>
          <a:p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480060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WE WILL DO BOARD SETUP NEXT WEEK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5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3 </a:t>
            </a:r>
            <a:r>
              <a:rPr lang="en-US" dirty="0" smtClean="0"/>
              <a:t>– Intro And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686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Laptop Controls 1</a:t>
            </a:r>
          </a:p>
          <a:p>
            <a:r>
              <a:rPr lang="en-US" dirty="0" smtClean="0"/>
              <a:t>Control </a:t>
            </a:r>
            <a:r>
              <a:rPr lang="en-US" dirty="0"/>
              <a:t>panel/Settings location</a:t>
            </a:r>
          </a:p>
          <a:p>
            <a:r>
              <a:rPr lang="en-US" dirty="0" smtClean="0"/>
              <a:t>Home </a:t>
            </a:r>
            <a:r>
              <a:rPr lang="en-US" dirty="0"/>
              <a:t>directories and folder hierarchy</a:t>
            </a:r>
          </a:p>
          <a:p>
            <a:r>
              <a:rPr lang="en-US" dirty="0" smtClean="0"/>
              <a:t>Arduino </a:t>
            </a:r>
            <a:r>
              <a:rPr lang="en-US" dirty="0"/>
              <a:t>file locations</a:t>
            </a:r>
          </a:p>
          <a:p>
            <a:r>
              <a:rPr lang="en-US" dirty="0" smtClean="0"/>
              <a:t>Search </a:t>
            </a:r>
            <a:r>
              <a:rPr lang="en-US" dirty="0"/>
              <a:t>functions</a:t>
            </a:r>
          </a:p>
          <a:p>
            <a:r>
              <a:rPr lang="en-US" dirty="0" smtClean="0"/>
              <a:t>Open </a:t>
            </a:r>
            <a:r>
              <a:rPr lang="en-US" dirty="0"/>
              <a:t>questions and issues</a:t>
            </a:r>
          </a:p>
          <a:p>
            <a:r>
              <a:rPr lang="en-US" dirty="0" smtClean="0"/>
              <a:t>History </a:t>
            </a:r>
            <a:r>
              <a:rPr lang="en-US" dirty="0"/>
              <a:t>of Computing redux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Laptop GUI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Laptop Controls 2</a:t>
            </a:r>
            <a:endParaRPr lang="en-US" sz="2400" dirty="0" smtClean="0"/>
          </a:p>
          <a:p>
            <a:r>
              <a:rPr lang="en-US" sz="2400" dirty="0" smtClean="0"/>
              <a:t>Desktop </a:t>
            </a:r>
            <a:r>
              <a:rPr lang="en-US" sz="2400" dirty="0" smtClean="0"/>
              <a:t>and task bar</a:t>
            </a:r>
          </a:p>
          <a:p>
            <a:r>
              <a:rPr lang="en-US" sz="2400" dirty="0" smtClean="0"/>
              <a:t>Start menu and control/settings panels</a:t>
            </a:r>
          </a:p>
          <a:p>
            <a:r>
              <a:rPr lang="en-US" sz="2400" dirty="0" smtClean="0"/>
              <a:t>Launching applications</a:t>
            </a:r>
          </a:p>
          <a:p>
            <a:r>
              <a:rPr lang="en-US" sz="2400" dirty="0" smtClean="0"/>
              <a:t>Context sensitive menus (right click)</a:t>
            </a:r>
          </a:p>
          <a:p>
            <a:r>
              <a:rPr lang="en-US" sz="2400" dirty="0" smtClean="0"/>
              <a:t>Filesystem browsers</a:t>
            </a:r>
          </a:p>
          <a:p>
            <a:r>
              <a:rPr lang="en-US" sz="2400" dirty="0" smtClean="0"/>
              <a:t>File and folder hierarchies</a:t>
            </a:r>
          </a:p>
          <a:p>
            <a:r>
              <a:rPr lang="en-US" sz="2400" dirty="0" smtClean="0"/>
              <a:t>Searching for applications</a:t>
            </a:r>
          </a:p>
          <a:p>
            <a:r>
              <a:rPr lang="en-US" sz="2400" dirty="0" err="1" smtClean="0"/>
              <a:t>Accessign</a:t>
            </a:r>
            <a:r>
              <a:rPr lang="en-US" sz="2400" dirty="0" smtClean="0"/>
              <a:t> and safely removing flash drives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876800"/>
            <a:ext cx="8229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Outside class scope: Application usage other than Arduino IDE, operating system customization, anything command line or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Operating System Settings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Laptop Controls 3</a:t>
            </a:r>
            <a:endParaRPr lang="en-US" sz="2400" dirty="0" smtClean="0"/>
          </a:p>
          <a:p>
            <a:r>
              <a:rPr lang="en-US" sz="2400" dirty="0" smtClean="0"/>
              <a:t>Windows 10 – Settings panel</a:t>
            </a:r>
            <a:endParaRPr lang="en-US" sz="2400" dirty="0" smtClean="0"/>
          </a:p>
          <a:p>
            <a:r>
              <a:rPr lang="en-US" sz="2400" dirty="0" err="1" smtClean="0"/>
              <a:t>Kubuntu</a:t>
            </a:r>
            <a:r>
              <a:rPr lang="en-US" sz="2400" dirty="0" smtClean="0"/>
              <a:t> – Settings panel</a:t>
            </a:r>
            <a:endParaRPr lang="en-US" sz="2400" dirty="0" smtClean="0"/>
          </a:p>
          <a:p>
            <a:r>
              <a:rPr lang="en-US" sz="2400" dirty="0" smtClean="0"/>
              <a:t>Finding applications</a:t>
            </a:r>
            <a:endParaRPr lang="en-US" sz="2400" dirty="0" smtClean="0"/>
          </a:p>
          <a:p>
            <a:r>
              <a:rPr lang="en-US" sz="2400" dirty="0" smtClean="0"/>
              <a:t>Modifying or adding user accounts</a:t>
            </a:r>
          </a:p>
          <a:p>
            <a:r>
              <a:rPr lang="en-US" sz="2400" dirty="0" smtClean="0"/>
              <a:t>Command line access (CMD) – Windows</a:t>
            </a:r>
          </a:p>
          <a:p>
            <a:r>
              <a:rPr lang="en-US" sz="2400" dirty="0" smtClean="0"/>
              <a:t>Command line access (</a:t>
            </a:r>
            <a:r>
              <a:rPr lang="en-US" sz="2400" dirty="0" err="1" smtClean="0"/>
              <a:t>Konsole</a:t>
            </a:r>
            <a:r>
              <a:rPr lang="en-US" sz="2400" dirty="0" smtClean="0"/>
              <a:t>) – </a:t>
            </a:r>
            <a:r>
              <a:rPr lang="en-US" sz="2400" dirty="0" err="1" smtClean="0"/>
              <a:t>Kubuntu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r>
              <a:rPr lang="en-US" sz="2400" dirty="0" smtClean="0"/>
              <a:t>Device manager (Windows)</a:t>
            </a:r>
            <a:endParaRPr lang="en-US" sz="2400" dirty="0" smtClean="0"/>
          </a:p>
          <a:p>
            <a:r>
              <a:rPr lang="en-US" sz="2400" dirty="0" smtClean="0"/>
              <a:t>Listing USB devices (</a:t>
            </a:r>
            <a:r>
              <a:rPr lang="en-US" sz="2400" dirty="0" err="1" smtClean="0"/>
              <a:t>Kubuntu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Checking disk space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282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File and Folder Hierarchies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File and Folder data storage model</a:t>
            </a:r>
            <a:endParaRPr lang="en-US" sz="2400" dirty="0" smtClean="0"/>
          </a:p>
          <a:p>
            <a:r>
              <a:rPr lang="en-US" sz="2400" dirty="0" smtClean="0"/>
              <a:t>Home directories</a:t>
            </a:r>
            <a:endParaRPr lang="en-US" sz="2400" dirty="0" smtClean="0"/>
          </a:p>
          <a:p>
            <a:r>
              <a:rPr lang="en-US" sz="2400" dirty="0" smtClean="0"/>
              <a:t>Arduino file locations</a:t>
            </a:r>
            <a:endParaRPr lang="en-US" dirty="0"/>
          </a:p>
          <a:p>
            <a:r>
              <a:rPr lang="en-US" sz="2400" dirty="0" smtClean="0"/>
              <a:t>Accessing and safely removing flash drives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573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History of Computing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Jacquard Loom</a:t>
            </a:r>
          </a:p>
          <a:p>
            <a:r>
              <a:rPr lang="en-US" sz="2400" dirty="0" smtClean="0"/>
              <a:t>The Analytical Engine</a:t>
            </a:r>
          </a:p>
          <a:p>
            <a:r>
              <a:rPr lang="en-US" sz="2400" dirty="0" smtClean="0"/>
              <a:t>ENIAC and MULTIVAC</a:t>
            </a:r>
          </a:p>
          <a:p>
            <a:r>
              <a:rPr lang="en-US" sz="2400" dirty="0" smtClean="0"/>
              <a:t>The mainframe era</a:t>
            </a:r>
          </a:p>
          <a:p>
            <a:r>
              <a:rPr lang="en-US" sz="2400" dirty="0" smtClean="0"/>
              <a:t>The minicomputer era</a:t>
            </a:r>
          </a:p>
          <a:p>
            <a:r>
              <a:rPr lang="en-US" sz="2400" dirty="0" smtClean="0"/>
              <a:t>The microcomputer era</a:t>
            </a:r>
          </a:p>
          <a:p>
            <a:r>
              <a:rPr lang="en-US" sz="2400" dirty="0" smtClean="0"/>
              <a:t>The market mitosis</a:t>
            </a:r>
          </a:p>
          <a:p>
            <a:pPr lvl="1"/>
            <a:r>
              <a:rPr lang="en-US" sz="2000" dirty="0" smtClean="0"/>
              <a:t>Microcomputers</a:t>
            </a:r>
          </a:p>
          <a:p>
            <a:pPr lvl="1"/>
            <a:r>
              <a:rPr lang="en-US" sz="2000" dirty="0" smtClean="0"/>
              <a:t>Microcontrollers</a:t>
            </a:r>
          </a:p>
          <a:p>
            <a:r>
              <a:rPr lang="en-US" sz="2400" dirty="0" smtClean="0"/>
              <a:t>Microcomputer evolution</a:t>
            </a:r>
          </a:p>
          <a:p>
            <a:r>
              <a:rPr lang="en-US" sz="2400" dirty="0" smtClean="0"/>
              <a:t>Microcontroller evolution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4435651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3" y="1219200"/>
            <a:ext cx="23717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Jacquard Loom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00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Invented by Joseph Marie Jacquard in 1804</a:t>
            </a:r>
          </a:p>
          <a:p>
            <a:r>
              <a:rPr lang="en-US" sz="2400" dirty="0" smtClean="0"/>
              <a:t>Technically, a Jacquard </a:t>
            </a:r>
            <a:r>
              <a:rPr lang="en-US" sz="2400" i="1" dirty="0" smtClean="0"/>
              <a:t>Machine</a:t>
            </a:r>
            <a:r>
              <a:rPr lang="en-US" sz="2400" dirty="0" smtClean="0"/>
              <a:t> which was attached to  the heddles of an existing pattern loom</a:t>
            </a:r>
          </a:p>
          <a:p>
            <a:r>
              <a:rPr lang="en-US" sz="2400" dirty="0" smtClean="0"/>
              <a:t>Provided automatic control of the heddles managing the warp threads</a:t>
            </a:r>
          </a:p>
          <a:p>
            <a:r>
              <a:rPr lang="en-US" sz="2400" dirty="0" smtClean="0"/>
              <a:t>Used large punched cards to define the woven pattern</a:t>
            </a:r>
          </a:p>
          <a:p>
            <a:r>
              <a:rPr lang="en-US" sz="2400" dirty="0" smtClean="0"/>
              <a:t>A hole in the card would cause that thread of the warp to be raised, thus excluded from the weft during a shuttle pass</a:t>
            </a:r>
          </a:p>
          <a:p>
            <a:r>
              <a:rPr lang="en-US" sz="2400" dirty="0" smtClean="0"/>
              <a:t>Allowed extremely complex patterns to be woven</a:t>
            </a:r>
          </a:p>
          <a:p>
            <a:r>
              <a:rPr lang="en-US" sz="2400" dirty="0" smtClean="0"/>
              <a:t>Once machine driven, gave rise to modern weaving industry</a:t>
            </a:r>
          </a:p>
          <a:p>
            <a:r>
              <a:rPr lang="en-US" sz="2400" dirty="0" smtClean="0"/>
              <a:t>Mechanism still in use today, but electromechanical relay driven and controlled by digital computer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0"/>
            <a:ext cx="1785937" cy="268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4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Babbage Analytical Engine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Invented by Charles Babbage, 1837</a:t>
            </a:r>
          </a:p>
          <a:p>
            <a:r>
              <a:rPr lang="en-US" sz="2400" dirty="0" smtClean="0"/>
              <a:t>Construction was never completed</a:t>
            </a:r>
          </a:p>
          <a:p>
            <a:r>
              <a:rPr lang="en-US" sz="2400" dirty="0" smtClean="0"/>
              <a:t>Four parts: Reader, store, mill, and printer</a:t>
            </a:r>
          </a:p>
          <a:p>
            <a:r>
              <a:rPr lang="en-US" sz="2400" dirty="0" smtClean="0"/>
              <a:t>While using mechanical parts, was a programmable general purpose computer in the sense we understand</a:t>
            </a:r>
          </a:p>
          <a:p>
            <a:r>
              <a:rPr lang="en-US" sz="2400" dirty="0" smtClean="0"/>
              <a:t>Considered a landmark invention in computer science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9" y="4705350"/>
            <a:ext cx="20955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931479" y="6343650"/>
            <a:ext cx="1905000" cy="28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Part of the Engine</a:t>
            </a:r>
            <a:endParaRPr lang="en-US" sz="1200" dirty="0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100512"/>
            <a:ext cx="3818660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537303" y="4419600"/>
            <a:ext cx="1934254" cy="1981200"/>
            <a:chOff x="6774997" y="1371600"/>
            <a:chExt cx="1934254" cy="1981200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8083097" y="2610757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63568" y="2126343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Mill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63568" y="2881086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Printer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7265272">
              <a:off x="7130596" y="1858372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4334728" flipH="1">
              <a:off x="7764691" y="1858372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829426" y="1371600"/>
              <a:ext cx="1850571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(Card) Reader(s)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7421336" y="2291443"/>
              <a:ext cx="435429" cy="141514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74997" y="2126343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Store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7877176" y="1607457"/>
              <a:ext cx="832075" cy="266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bg1"/>
                  </a:solidFill>
                  <a:latin typeface="Arial Black" panose="020B0A040201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 smtClean="0">
                  <a:solidFill>
                    <a:srgbClr val="0070C0"/>
                  </a:solidFill>
                </a:rPr>
                <a:t>Program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6816500" y="1607457"/>
              <a:ext cx="832075" cy="266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bg1"/>
                  </a:solidFill>
                  <a:latin typeface="Arial Black" panose="020B0A040201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 smtClean="0">
                  <a:solidFill>
                    <a:srgbClr val="0070C0"/>
                  </a:solidFill>
                </a:rPr>
                <a:t>Variable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2443</Words>
  <Application>Microsoft Office PowerPoint</Application>
  <PresentationFormat>On-screen Show (4:3)</PresentationFormat>
  <Paragraphs>337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SEICHE 2022 Introduction to Arduino Lesson 3 – Intro Part 3</vt:lpstr>
      <vt:lpstr>Lesson Plan Overview</vt:lpstr>
      <vt:lpstr>Lesson 3 – Intro And Setup</vt:lpstr>
      <vt:lpstr>Laptop GUI Operation</vt:lpstr>
      <vt:lpstr>Operating System Settings</vt:lpstr>
      <vt:lpstr>File and Folder Hierarchies</vt:lpstr>
      <vt:lpstr>History of Computing</vt:lpstr>
      <vt:lpstr>Jacquard Loom</vt:lpstr>
      <vt:lpstr>Babbage Analytical Engine</vt:lpstr>
      <vt:lpstr>Early Computers – ENIAC</vt:lpstr>
      <vt:lpstr>Early Computers – UNIVAC</vt:lpstr>
      <vt:lpstr>Von Neumann Architecture</vt:lpstr>
      <vt:lpstr>The Mainframe Era</vt:lpstr>
      <vt:lpstr>The Minicomputer Era</vt:lpstr>
      <vt:lpstr>The Microcomputer Era</vt:lpstr>
      <vt:lpstr>The Market Mitosis – Part 1</vt:lpstr>
      <vt:lpstr>The Market Mitosis – Part 2</vt:lpstr>
      <vt:lpstr>Microcomputer Evolution</vt:lpstr>
      <vt:lpstr>Microcontroller Evolution</vt:lpstr>
      <vt:lpstr>Final Word – Mainframe Evolution</vt:lpstr>
      <vt:lpstr>Formal End of Lesson 2.1</vt:lpstr>
      <vt:lpstr>Extra Credit?</vt:lpstr>
      <vt:lpstr>Binary Number System</vt:lpstr>
      <vt:lpstr>Recap Slides from Lesson 2</vt:lpstr>
      <vt:lpstr>USB Flash Drive Inventory</vt:lpstr>
      <vt:lpstr>Windows – CP2102 Driver Installation</vt:lpstr>
      <vt:lpstr>Arduino IDE Installation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41</cp:revision>
  <cp:lastPrinted>2022-02-01T15:40:25Z</cp:lastPrinted>
  <dcterms:created xsi:type="dcterms:W3CDTF">2022-02-01T06:18:00Z</dcterms:created>
  <dcterms:modified xsi:type="dcterms:W3CDTF">2022-02-15T15:34:32Z</dcterms:modified>
</cp:coreProperties>
</file>